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0" r:id="rId1"/>
  </p:sldMasterIdLst>
  <p:notesMasterIdLst>
    <p:notesMasterId r:id="rId30"/>
  </p:notesMasterIdLst>
  <p:sldIdLst>
    <p:sldId id="256" r:id="rId2"/>
    <p:sldId id="257" r:id="rId3"/>
    <p:sldId id="258" r:id="rId4"/>
    <p:sldId id="287" r:id="rId5"/>
    <p:sldId id="259" r:id="rId6"/>
    <p:sldId id="260" r:id="rId7"/>
    <p:sldId id="296" r:id="rId8"/>
    <p:sldId id="262" r:id="rId9"/>
    <p:sldId id="286" r:id="rId10"/>
    <p:sldId id="288" r:id="rId11"/>
    <p:sldId id="289" r:id="rId12"/>
    <p:sldId id="290" r:id="rId13"/>
    <p:sldId id="263" r:id="rId14"/>
    <p:sldId id="291" r:id="rId15"/>
    <p:sldId id="293" r:id="rId16"/>
    <p:sldId id="292" r:id="rId17"/>
    <p:sldId id="297" r:id="rId18"/>
    <p:sldId id="265" r:id="rId19"/>
    <p:sldId id="298" r:id="rId20"/>
    <p:sldId id="267" r:id="rId21"/>
    <p:sldId id="299" r:id="rId22"/>
    <p:sldId id="284" r:id="rId23"/>
    <p:sldId id="300" r:id="rId24"/>
    <p:sldId id="285" r:id="rId25"/>
    <p:sldId id="301" r:id="rId26"/>
    <p:sldId id="294" r:id="rId27"/>
    <p:sldId id="295" r:id="rId28"/>
    <p:sldId id="266" r:id="rId2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642"/>
    <a:srgbClr val="C70924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299" autoAdjust="0"/>
  </p:normalViewPr>
  <p:slideViewPr>
    <p:cSldViewPr>
      <p:cViewPr varScale="1">
        <p:scale>
          <a:sx n="63" d="100"/>
          <a:sy n="63" d="100"/>
        </p:scale>
        <p:origin x="-13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EDD69-38BF-4E46-8ADF-0DB6C650645C}" type="datetimeFigureOut">
              <a:rPr lang="uk-UA" smtClean="0"/>
              <a:t>20.03.2023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6F68-3557-40C0-A6F7-4F45A21934E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9963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6F68-3557-40C0-A6F7-4F45A21934EB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3317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6F68-3557-40C0-A6F7-4F45A21934EB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07987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6F68-3557-40C0-A6F7-4F45A21934EB}" type="slidenum">
              <a:rPr lang="uk-UA" smtClean="0"/>
              <a:t>16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307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B12-DBB5-4E70-950E-BC464CCEAE07}" type="datetimeFigureOut">
              <a:rPr lang="uk-UA" smtClean="0"/>
              <a:t>20.03.2023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005A-D0A8-4F27-AD3C-A056BD320D02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p:transition spd="slow" advClick="0" advTm="536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B12-DBB5-4E70-950E-BC464CCEAE07}" type="datetimeFigureOut">
              <a:rPr lang="uk-UA" smtClean="0"/>
              <a:t>20.03.2023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005A-D0A8-4F27-AD3C-A056BD320D02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p:transition spd="slow" advClick="0" advTm="536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B12-DBB5-4E70-950E-BC464CCEAE07}" type="datetimeFigureOut">
              <a:rPr lang="uk-UA" smtClean="0"/>
              <a:t>20.03.2023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005A-D0A8-4F27-AD3C-A056BD320D02}" type="slidenum">
              <a:rPr lang="uk-UA" smtClean="0"/>
              <a:t>‹#›</a:t>
            </a:fld>
            <a:endParaRPr lang="uk-UA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 advTm="536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B12-DBB5-4E70-950E-BC464CCEAE07}" type="datetimeFigureOut">
              <a:rPr lang="uk-UA" smtClean="0"/>
              <a:t>20.03.2023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005A-D0A8-4F27-AD3C-A056BD320D02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 advClick="0" advTm="536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B12-DBB5-4E70-950E-BC464CCEAE07}" type="datetimeFigureOut">
              <a:rPr lang="uk-UA" smtClean="0"/>
              <a:t>20.03.2023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005A-D0A8-4F27-AD3C-A056BD320D02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p:transition spd="slow" advClick="0" advTm="536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B12-DBB5-4E70-950E-BC464CCEAE07}" type="datetimeFigureOut">
              <a:rPr lang="uk-UA" smtClean="0"/>
              <a:t>20.03.2023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005A-D0A8-4F27-AD3C-A056BD320D02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 advTm="536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B12-DBB5-4E70-950E-BC464CCEAE07}" type="datetimeFigureOut">
              <a:rPr lang="uk-UA" smtClean="0"/>
              <a:t>20.03.2023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005A-D0A8-4F27-AD3C-A056BD320D02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p:transition spd="slow" advClick="0" advTm="536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B12-DBB5-4E70-950E-BC464CCEAE07}" type="datetimeFigureOut">
              <a:rPr lang="uk-UA" smtClean="0"/>
              <a:t>20.03.2023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005A-D0A8-4F27-AD3C-A056BD320D02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p:transition spd="slow" advClick="0" advTm="536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B12-DBB5-4E70-950E-BC464CCEAE07}" type="datetimeFigureOut">
              <a:rPr lang="uk-UA" smtClean="0"/>
              <a:t>20.03.2023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005A-D0A8-4F27-AD3C-A056BD320D02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p:transition spd="slow" advClick="0" advTm="536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B12-DBB5-4E70-950E-BC464CCEAE07}" type="datetimeFigureOut">
              <a:rPr lang="uk-UA" smtClean="0"/>
              <a:t>20.03.2023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005A-D0A8-4F27-AD3C-A056BD320D02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 advTm="536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B12-DBB5-4E70-950E-BC464CCEAE07}" type="datetimeFigureOut">
              <a:rPr lang="uk-UA" smtClean="0"/>
              <a:t>20.03.2023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005A-D0A8-4F27-AD3C-A056BD320D02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 advClick="0" advTm="536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10EAB12-DBB5-4E70-950E-BC464CCEAE07}" type="datetimeFigureOut">
              <a:rPr lang="uk-UA" smtClean="0"/>
              <a:t>20.03.2023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1E1005A-D0A8-4F27-AD3C-A056BD320D02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ransition spd="slow" advClick="0" advTm="536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02635" y="134634"/>
            <a:ext cx="5760640" cy="71149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200" b="1" i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 О Р Т Ф О Л І О</a:t>
            </a:r>
            <a:endParaRPr lang="uk-UA" sz="3200" b="1" i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4149080"/>
            <a:ext cx="7404566" cy="2232248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28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Горячко</a:t>
            </a:r>
            <a:r>
              <a:rPr lang="uk-UA" sz="2800" b="1" i="1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</a:rPr>
              <a:t> Оксани Миронівни</a:t>
            </a:r>
            <a:endParaRPr lang="uk-UA" sz="28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  <a:p>
            <a:pPr algn="ctr"/>
            <a:r>
              <a:rPr lang="uk-UA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викладача </a:t>
            </a:r>
            <a:r>
              <a:rPr lang="uk-UA" sz="2000" b="1" i="1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вищої</a:t>
            </a:r>
            <a:r>
              <a:rPr lang="uk-UA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категорії ,</a:t>
            </a:r>
          </a:p>
          <a:p>
            <a:pPr algn="ctr"/>
            <a:r>
              <a:rPr lang="uk-UA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старшого викладача</a:t>
            </a:r>
          </a:p>
          <a:p>
            <a:pPr algn="ctr"/>
            <a:r>
              <a:rPr lang="uk-UA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професійно-теоретичної  підготовки</a:t>
            </a:r>
          </a:p>
          <a:p>
            <a:pPr algn="ctr"/>
            <a:r>
              <a:rPr lang="uk-UA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Міжрегіонального центру професійно-технічної освіти художнього моделювання і дизайну м. Львова</a:t>
            </a:r>
            <a:endParaRPr lang="uk-UA" sz="2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68760"/>
            <a:ext cx="4512501" cy="25128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582" y="980728"/>
            <a:ext cx="3341750" cy="369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fonovaja_muzika_dlja_video_-_soaring_dreams_(z2.f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03781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i="1" dirty="0">
                <a:latin typeface="Bookman Old Style" pitchFamily="18" charset="0"/>
              </a:rPr>
              <a:t>Методична робота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755576" y="1340768"/>
            <a:ext cx="7397445" cy="5495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b="1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635563" y="2510898"/>
            <a:ext cx="3200400" cy="3712464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5122" name="Picture 2" descr="C:\Users\Admin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67898"/>
            <a:ext cx="6731379" cy="511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769003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pic>
        <p:nvPicPr>
          <p:cNvPr id="6146" name="Picture 2" descr="C:\Users\Admin\Desktop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51335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4025800" cy="30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4482192" cy="344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46253"/>
            <a:ext cx="3806280" cy="291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489391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52728"/>
          </a:xfrm>
        </p:spPr>
        <p:txBody>
          <a:bodyPr>
            <a:normAutofit fontScale="90000"/>
          </a:bodyPr>
          <a:lstStyle/>
          <a:p>
            <a:pPr lvl="0" algn="ctr"/>
            <a:r>
              <a:rPr lang="uk-UA" b="1" i="1" dirty="0">
                <a:latin typeface="Bookman Old Style" pitchFamily="18" charset="0"/>
              </a:rPr>
              <a:t>Виступи на педагогічних радах: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916832"/>
            <a:ext cx="8220405" cy="594066"/>
          </a:xfrm>
        </p:spPr>
        <p:txBody>
          <a:bodyPr>
            <a:noAutofit/>
          </a:bodyPr>
          <a:lstStyle/>
          <a:p>
            <a:endParaRPr lang="uk-UA" sz="1600" dirty="0">
              <a:latin typeface="Arial" pitchFamily="34" charset="0"/>
              <a:cs typeface="Arial" pitchFamily="34" charset="0"/>
            </a:endParaRPr>
          </a:p>
          <a:p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85068" y="1916830"/>
            <a:ext cx="5289020" cy="17170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b="1" dirty="0">
                <a:latin typeface="Bookman Old Style" pitchFamily="18" charset="0"/>
              </a:rPr>
              <a:t>«Вдосконалення професійної майстерності на основі </a:t>
            </a:r>
            <a:r>
              <a:rPr lang="uk-UA" b="1" dirty="0" err="1">
                <a:latin typeface="Bookman Old Style" pitchFamily="18" charset="0"/>
              </a:rPr>
              <a:t>компетентнісного</a:t>
            </a:r>
            <a:r>
              <a:rPr lang="uk-UA" b="1" dirty="0">
                <a:latin typeface="Bookman Old Style" pitchFamily="18" charset="0"/>
              </a:rPr>
              <a:t> підходу до навчання згідно </a:t>
            </a:r>
            <a:r>
              <a:rPr lang="uk-UA" b="1" dirty="0" err="1">
                <a:latin typeface="Bookman Old Style" pitchFamily="18" charset="0"/>
              </a:rPr>
              <a:t>Держстандартів</a:t>
            </a:r>
            <a:r>
              <a:rPr lang="uk-UA" b="1" dirty="0">
                <a:latin typeface="Bookman Old Style" pitchFamily="18" charset="0"/>
              </a:rPr>
              <a:t>  ПТО» - березень 2018 р.</a:t>
            </a:r>
          </a:p>
          <a:p>
            <a:pPr algn="ctr"/>
            <a:endParaRPr lang="uk-UA" sz="1800" b="1" dirty="0">
              <a:latin typeface="Bookman Old Style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4437112"/>
            <a:ext cx="4256517" cy="3108960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>
                <a:latin typeface="Bookman Old Style" pitchFamily="18" charset="0"/>
              </a:rPr>
              <a:t>« Про організацію навчально-виробничого процесу в групах з професії «Кравець, закрійник» - березень 2023 р.</a:t>
            </a:r>
          </a:p>
          <a:p>
            <a:endParaRPr lang="uk-UA" dirty="0"/>
          </a:p>
        </p:txBody>
      </p:sp>
      <p:pic>
        <p:nvPicPr>
          <p:cNvPr id="4098" name="Picture 2" descr="C:\Users\Admin\Desktop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1068">
            <a:off x="123263" y="2424441"/>
            <a:ext cx="4108647" cy="311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079306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65461"/>
            <a:ext cx="8229600" cy="1143000"/>
          </a:xfrm>
        </p:spPr>
        <p:txBody>
          <a:bodyPr anchor="ctr">
            <a:normAutofit fontScale="90000"/>
          </a:bodyPr>
          <a:lstStyle/>
          <a:p>
            <a:pPr lvl="0"/>
            <a:r>
              <a:rPr lang="uk-UA" b="1" i="1" dirty="0">
                <a:latin typeface="Bookman Old Style" pitchFamily="18" charset="0"/>
              </a:rPr>
              <a:t>Підготовка учнів до конкурсів: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30" y="3311995"/>
            <a:ext cx="4371839" cy="287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891680"/>
            <a:ext cx="2952328" cy="35586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688" y="1916832"/>
            <a:ext cx="5510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Bookman Old Style" pitchFamily="18" charset="0"/>
              </a:rPr>
              <a:t>«Битва модельєрів», Всеукраїнський конкурс професійної майстерності «</a:t>
            </a:r>
            <a:r>
              <a:rPr lang="en-US" b="1" dirty="0">
                <a:solidFill>
                  <a:srgbClr val="002060"/>
                </a:solidFill>
                <a:latin typeface="Bookman Old Style" pitchFamily="18" charset="0"/>
              </a:rPr>
              <a:t>WORLD SKILLS UKRAINE» </a:t>
            </a:r>
            <a:r>
              <a:rPr lang="uk-UA" b="1" dirty="0">
                <a:solidFill>
                  <a:srgbClr val="002060"/>
                </a:solidFill>
                <a:latin typeface="Bookman Old Style" pitchFamily="18" charset="0"/>
              </a:rPr>
              <a:t>за компетентністю «Технологія моди»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719412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C:\Users\Admin\Desktop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744416" cy="591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828" y="1828799"/>
            <a:ext cx="3140587" cy="418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606355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C:\Users\Admin\Desktop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76872"/>
            <a:ext cx="424707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64" y="188640"/>
            <a:ext cx="3799269" cy="302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3" y="3429000"/>
            <a:ext cx="3878280" cy="301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237066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 descr="C:\Users\Admin\Desktop\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976"/>
            <a:ext cx="4008265" cy="610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655"/>
            <a:ext cx="4511109" cy="34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21" name="Picture 5" descr="C:\Users\Admin\Desktop\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432" y="3236092"/>
            <a:ext cx="4368645" cy="33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291851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3" name="Picture 3" descr="C:\Users\Admin\Desktop\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4968"/>
            <a:ext cx="4480458" cy="338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36912"/>
            <a:ext cx="5208761" cy="398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884941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uk-UA" b="1" i="1" dirty="0">
                <a:latin typeface="Bookman Old Style" pitchFamily="18" charset="0"/>
              </a:rPr>
              <a:t>Участь у роботі художньої ради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7636" y="1700808"/>
            <a:ext cx="27307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Bookman Old Style" pitchFamily="18" charset="0"/>
              </a:rPr>
              <a:t>Створення колекцій одягу </a:t>
            </a:r>
            <a:endParaRPr lang="en-US" sz="2000" b="1" dirty="0">
              <a:solidFill>
                <a:srgbClr val="002060"/>
              </a:solidFill>
              <a:latin typeface="Bookman Old Style" pitchFamily="18" charset="0"/>
            </a:endParaRPr>
          </a:p>
          <a:p>
            <a:endParaRPr lang="uk-UA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Bookman Old Style" pitchFamily="18" charset="0"/>
              </a:rPr>
              <a:t>Виставки, конкурси</a:t>
            </a:r>
            <a:endParaRPr lang="uk-UA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1266" name="Picture 2" descr="C:\Users\Admin\Desktop\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44824"/>
            <a:ext cx="5336911" cy="40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914480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 descr="C:\Users\Admin\Desktop\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19" y="2463824"/>
            <a:ext cx="3194017" cy="43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508609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n\Desktop\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64" y="2742882"/>
            <a:ext cx="5114747" cy="383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160603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7200800" cy="3600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uk-UA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Дата народження:</a:t>
            </a:r>
          </a:p>
          <a:p>
            <a:pPr marL="0" indent="0">
              <a:buNone/>
            </a:pPr>
            <a:r>
              <a:rPr lang="uk-UA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червня 1964 р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uk-UA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Освіта:</a:t>
            </a:r>
          </a:p>
          <a:p>
            <a:pPr marL="0" indent="0">
              <a:buNone/>
            </a:pPr>
            <a:r>
              <a:rPr lang="uk-UA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Львівський Державний інститут прикладного та декоративного мистецтва</a:t>
            </a:r>
          </a:p>
          <a:p>
            <a:pPr marL="0" indent="0">
              <a:buNone/>
            </a:pPr>
            <a:r>
              <a:rPr lang="uk-UA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Київський професійно-педагогічний коледж   ім. А. Макаренка</a:t>
            </a:r>
          </a:p>
          <a:p>
            <a:pPr>
              <a:buFont typeface="Wingdings" pitchFamily="2" charset="2"/>
              <a:buChar char="v"/>
            </a:pPr>
            <a:r>
              <a:rPr lang="uk-UA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Стаж роботи:</a:t>
            </a:r>
          </a:p>
          <a:p>
            <a:pPr marL="0" indent="0">
              <a:buNone/>
            </a:pPr>
            <a:r>
              <a:rPr lang="uk-UA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uk-UA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29 років</a:t>
            </a:r>
          </a:p>
          <a:p>
            <a:pPr>
              <a:buFont typeface="Wingdings" pitchFamily="2" charset="2"/>
              <a:buChar char="v"/>
            </a:pPr>
            <a:r>
              <a:rPr lang="uk-UA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Предмети, які викладаю: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Спеціальний малюнок</a:t>
            </a:r>
            <a:br>
              <a:rPr lang="uk-UA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Рисунок</a:t>
            </a:r>
          </a:p>
          <a:p>
            <a:pPr marL="0" indent="0">
              <a:buNone/>
            </a:pPr>
            <a:r>
              <a:rPr lang="uk-UA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Моделювання і художнє оформлення виробів</a:t>
            </a:r>
          </a:p>
          <a:p>
            <a:pPr marL="0" indent="0">
              <a:buNone/>
            </a:pPr>
            <a:r>
              <a:rPr lang="uk-UA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Художнє проектування виробів</a:t>
            </a:r>
          </a:p>
          <a:p>
            <a:pPr marL="0" indent="0">
              <a:buNone/>
            </a:pPr>
            <a:r>
              <a:rPr lang="uk-UA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Історія костюма та зачіски </a:t>
            </a:r>
            <a:br>
              <a:rPr lang="uk-UA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Історія мистецтв</a:t>
            </a:r>
            <a:endParaRPr lang="uk-UA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4"/>
            <a:ext cx="8208912" cy="1124744"/>
          </a:xfrm>
        </p:spPr>
        <p:txBody>
          <a:bodyPr anchor="t">
            <a:normAutofit/>
          </a:bodyPr>
          <a:lstStyle/>
          <a:p>
            <a:pPr algn="ctr"/>
            <a:r>
              <a:rPr lang="uk-UA" sz="3600" b="1" i="1" dirty="0" smtClean="0">
                <a:solidFill>
                  <a:schemeClr val="bg1"/>
                </a:solidFill>
                <a:latin typeface="Bookman Old Style" pitchFamily="18" charset="0"/>
              </a:rPr>
              <a:t>Візитна картка</a:t>
            </a:r>
            <a:br>
              <a:rPr lang="uk-UA" sz="3600" b="1" i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uk-UA" sz="31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Горячко</a:t>
            </a:r>
            <a:r>
              <a:rPr lang="uk-UA" sz="31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Оксана Миронівна</a:t>
            </a:r>
            <a:endParaRPr lang="uk-UA" sz="31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8946270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body" idx="1"/>
          </p:nvPr>
        </p:nvSpPr>
        <p:spPr>
          <a:xfrm>
            <a:off x="1331640" y="548680"/>
            <a:ext cx="6585383" cy="1218736"/>
          </a:xfrm>
        </p:spPr>
        <p:txBody>
          <a:bodyPr>
            <a:noAutofit/>
          </a:bodyPr>
          <a:lstStyle/>
          <a:p>
            <a:pPr algn="ctr"/>
            <a:r>
              <a:rPr lang="uk-UA" sz="4000" b="1" i="1" dirty="0">
                <a:latin typeface="Bookman Old Style" pitchFamily="18" charset="0"/>
              </a:rPr>
              <a:t>Тижні швейного профілю</a:t>
            </a:r>
            <a:endParaRPr lang="ru-RU" sz="4000" b="1" i="1" dirty="0">
              <a:latin typeface="Bookman Old Style" pitchFamily="18" charset="0"/>
            </a:endParaRPr>
          </a:p>
        </p:txBody>
      </p:sp>
      <p:pic>
        <p:nvPicPr>
          <p:cNvPr id="13314" name="Picture 2" descr="C:\Users\Admin\Desktop\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9976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892364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4338" name="Picture 2" descr="C:\Users\Admin\Desktop\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5699"/>
            <a:ext cx="5128722" cy="37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30985"/>
            <a:ext cx="4294359" cy="429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25955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body" idx="1"/>
          </p:nvPr>
        </p:nvSpPr>
        <p:spPr>
          <a:xfrm>
            <a:off x="395536" y="5760"/>
            <a:ext cx="8748464" cy="1476375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err="1">
                <a:latin typeface="Bookman Old Style" pitchFamily="18" charset="0"/>
              </a:rPr>
              <a:t>Опрацювання</a:t>
            </a:r>
            <a:r>
              <a:rPr lang="ru-RU" sz="3200" b="1" i="1" dirty="0">
                <a:latin typeface="Bookman Old Style" pitchFamily="18" charset="0"/>
              </a:rPr>
              <a:t> </a:t>
            </a:r>
            <a:r>
              <a:rPr lang="ru-RU" sz="3200" b="1" i="1" dirty="0" err="1">
                <a:latin typeface="Bookman Old Style" pitchFamily="18" charset="0"/>
              </a:rPr>
              <a:t>нових</a:t>
            </a:r>
            <a:r>
              <a:rPr lang="ru-RU" sz="3200" b="1" i="1" dirty="0">
                <a:latin typeface="Bookman Old Style" pitchFamily="18" charset="0"/>
              </a:rPr>
              <a:t> </a:t>
            </a:r>
            <a:r>
              <a:rPr lang="ru-RU" sz="3200" b="1" i="1" dirty="0" err="1" smtClean="0">
                <a:latin typeface="Bookman Old Style" pitchFamily="18" charset="0"/>
              </a:rPr>
              <a:t>Державних</a:t>
            </a:r>
            <a:r>
              <a:rPr lang="ru-RU" sz="3200" b="1" i="1" dirty="0" smtClean="0">
                <a:latin typeface="Bookman Old Style" pitchFamily="18" charset="0"/>
              </a:rPr>
              <a:t> </a:t>
            </a:r>
            <a:r>
              <a:rPr lang="ru-RU" sz="3200" b="1" i="1" dirty="0" err="1">
                <a:latin typeface="Bookman Old Style" pitchFamily="18" charset="0"/>
              </a:rPr>
              <a:t>стандартів</a:t>
            </a:r>
            <a:r>
              <a:rPr lang="ru-RU" sz="3200" b="1" i="1" dirty="0">
                <a:latin typeface="Bookman Old Style" pitchFamily="18" charset="0"/>
              </a:rPr>
              <a:t> у </a:t>
            </a:r>
            <a:r>
              <a:rPr lang="ru-RU" sz="3200" b="1" i="1" dirty="0" smtClean="0">
                <a:latin typeface="Bookman Old Style" pitchFamily="18" charset="0"/>
              </a:rPr>
              <a:t>швейному </a:t>
            </a:r>
            <a:r>
              <a:rPr lang="ru-RU" sz="3200" b="1" i="1" dirty="0" err="1">
                <a:latin typeface="Bookman Old Style" pitchFamily="18" charset="0"/>
              </a:rPr>
              <a:t>профілі</a:t>
            </a:r>
            <a:endParaRPr lang="ru-RU" sz="3200" b="1" i="1" dirty="0">
              <a:latin typeface="Bookman Old Style" pitchFamily="18" charset="0"/>
            </a:endParaRPr>
          </a:p>
        </p:txBody>
      </p:sp>
      <p:pic>
        <p:nvPicPr>
          <p:cNvPr id="15362" name="Picture 2" descr="C:\Users\Admin\Desktop\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366792" cy="327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Desktop\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29000"/>
            <a:ext cx="5303912" cy="299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807930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 descr="C:\Users\Admin\Desktop\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5347735" cy="25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\Desktop\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840" y="2852936"/>
            <a:ext cx="5134877" cy="385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08288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569703" cy="1188132"/>
          </a:xfrm>
        </p:spPr>
        <p:txBody>
          <a:bodyPr>
            <a:noAutofit/>
          </a:bodyPr>
          <a:lstStyle/>
          <a:p>
            <a:pPr lvl="0" algn="ctr"/>
            <a:r>
              <a:rPr lang="uk-UA" sz="4000" b="1" i="1" dirty="0">
                <a:latin typeface="Bookman Old Style" pitchFamily="18" charset="0"/>
              </a:rPr>
              <a:t>Дні відкритих дверей</a:t>
            </a:r>
            <a:br>
              <a:rPr lang="uk-UA" sz="4000" b="1" i="1" dirty="0">
                <a:latin typeface="Bookman Old Style" pitchFamily="18" charset="0"/>
              </a:rPr>
            </a:br>
            <a:endParaRPr lang="ru-RU" sz="4000" b="1" i="1" dirty="0">
              <a:latin typeface="Bookman Old Style" pitchFamily="18" charset="0"/>
            </a:endParaRPr>
          </a:p>
        </p:txBody>
      </p:sp>
      <p:pic>
        <p:nvPicPr>
          <p:cNvPr id="17410" name="Picture 2" descr="C:\Users\Admin\Desktop\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814910" cy="286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in\Desktop\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74696"/>
            <a:ext cx="39030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dmin\Desktop\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85925"/>
            <a:ext cx="3430166" cy="265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36677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 descr="C:\Users\Admin\Desktop\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86" y="256848"/>
            <a:ext cx="4536504" cy="33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dmin\Desktop\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6" y="3188963"/>
            <a:ext cx="4389020" cy="331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Admin\Desktop\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796" y="2979014"/>
            <a:ext cx="4299208" cy="324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349759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5212080" cy="648072"/>
          </a:xfrm>
        </p:spPr>
        <p:txBody>
          <a:bodyPr>
            <a:noAutofit/>
          </a:bodyPr>
          <a:lstStyle/>
          <a:p>
            <a:r>
              <a:rPr lang="uk-UA" sz="4000" b="1" i="1" dirty="0">
                <a:solidFill>
                  <a:schemeClr val="bg1"/>
                </a:solidFill>
                <a:latin typeface="Bookman Old Style" pitchFamily="18" charset="0"/>
              </a:rPr>
              <a:t>Виховні заходи</a:t>
            </a:r>
          </a:p>
        </p:txBody>
      </p:sp>
      <p:pic>
        <p:nvPicPr>
          <p:cNvPr id="19459" name="Picture 3" descr="C:\Users\Admin\Desktop\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152977" cy="53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908082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uk-UA" sz="4000" b="1" i="1" dirty="0">
                <a:solidFill>
                  <a:schemeClr val="bg1"/>
                </a:solidFill>
                <a:latin typeface="Bookman Old Style" pitchFamily="18" charset="0"/>
              </a:rPr>
              <a:t>Профорієнтація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46763"/>
            <a:ext cx="3925154" cy="497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 descr="C:\Users\Admin\Desktop\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15" y="1306028"/>
            <a:ext cx="3445024" cy="545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77878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63224">
            <a:off x="606436" y="1902418"/>
            <a:ext cx="7772400" cy="2529326"/>
          </a:xfrm>
        </p:spPr>
        <p:txBody>
          <a:bodyPr anchor="ctr"/>
          <a:lstStyle/>
          <a:p>
            <a:pPr algn="ctr"/>
            <a:r>
              <a:rPr lang="uk-UA" sz="7200" dirty="0" smtClean="0"/>
              <a:t>Дякую за увагу!</a:t>
            </a:r>
            <a:endParaRPr lang="uk-UA" sz="7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8568522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27851" y="188640"/>
            <a:ext cx="3753616" cy="648072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bg1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Освіта</a:t>
            </a:r>
            <a:endParaRPr lang="uk-UA" b="1" i="1" dirty="0">
              <a:solidFill>
                <a:schemeClr val="bg1"/>
              </a:solidFill>
              <a:latin typeface="Bookman Old Style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515883" y="566682"/>
            <a:ext cx="5628117" cy="372641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endParaRPr lang="uk-UA" sz="2400" dirty="0" smtClean="0"/>
          </a:p>
          <a:p>
            <a:pPr>
              <a:lnSpc>
                <a:spcPct val="150000"/>
              </a:lnSpc>
            </a:pPr>
            <a:r>
              <a:rPr lang="en-US" sz="3400" dirty="0" smtClean="0"/>
              <a:t>                    </a:t>
            </a:r>
            <a:r>
              <a:rPr lang="uk-UA" sz="3400" b="1" i="1" dirty="0" smtClean="0">
                <a:solidFill>
                  <a:schemeClr val="bg1"/>
                </a:solidFill>
                <a:latin typeface="Bookman Old Style" pitchFamily="18" charset="0"/>
              </a:rPr>
              <a:t>Вища:</a:t>
            </a:r>
          </a:p>
          <a:p>
            <a:pPr algn="ctr">
              <a:lnSpc>
                <a:spcPct val="150000"/>
              </a:lnSpc>
            </a:pPr>
            <a:r>
              <a:rPr lang="en-US" sz="3400" b="1" i="1" dirty="0" smtClean="0">
                <a:solidFill>
                  <a:srgbClr val="001642"/>
                </a:solidFill>
                <a:latin typeface="Bookman Old Style" pitchFamily="18" charset="0"/>
              </a:rPr>
              <a:t>          </a:t>
            </a:r>
            <a:r>
              <a:rPr lang="uk-UA" sz="3400" b="1" i="1" dirty="0" smtClean="0">
                <a:solidFill>
                  <a:srgbClr val="001642"/>
                </a:solidFill>
                <a:latin typeface="Bookman Old Style" pitchFamily="18" charset="0"/>
                <a:cs typeface="Arial" pitchFamily="34" charset="0"/>
              </a:rPr>
              <a:t>Художник-технолог</a:t>
            </a:r>
          </a:p>
          <a:p>
            <a:pPr>
              <a:lnSpc>
                <a:spcPct val="150000"/>
              </a:lnSpc>
            </a:pPr>
            <a:endParaRPr lang="uk-UA" sz="3400" dirty="0" smtClean="0">
              <a:solidFill>
                <a:srgbClr val="001642"/>
              </a:solidFill>
            </a:endParaRPr>
          </a:p>
          <a:p>
            <a:pPr>
              <a:lnSpc>
                <a:spcPct val="150000"/>
              </a:lnSpc>
            </a:pPr>
            <a:endParaRPr lang="en-US" sz="3400" dirty="0" smtClean="0">
              <a:solidFill>
                <a:srgbClr val="001642"/>
              </a:solidFill>
            </a:endParaRPr>
          </a:p>
          <a:p>
            <a:pPr>
              <a:lnSpc>
                <a:spcPct val="150000"/>
              </a:lnSpc>
            </a:pPr>
            <a:endParaRPr lang="uk-UA" sz="3400" dirty="0" smtClean="0">
              <a:solidFill>
                <a:srgbClr val="001642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400" b="1" dirty="0" smtClean="0">
                <a:solidFill>
                  <a:srgbClr val="001642"/>
                </a:solidFill>
              </a:rPr>
              <a:t>               </a:t>
            </a:r>
            <a:r>
              <a:rPr lang="uk-UA" sz="3400" b="1" i="1" dirty="0" smtClean="0">
                <a:solidFill>
                  <a:schemeClr val="bg1"/>
                </a:solidFill>
                <a:latin typeface="Bookman Old Style" pitchFamily="18" charset="0"/>
              </a:rPr>
              <a:t>Педагогічна:</a:t>
            </a:r>
          </a:p>
          <a:p>
            <a:pPr algn="ctr"/>
            <a:r>
              <a:rPr lang="en-US" sz="3400" b="1" i="1" dirty="0" smtClean="0">
                <a:solidFill>
                  <a:srgbClr val="001642"/>
                </a:solidFill>
                <a:latin typeface="Bookman Old Style" pitchFamily="18" charset="0"/>
                <a:cs typeface="Arial" pitchFamily="34" charset="0"/>
              </a:rPr>
              <a:t>        </a:t>
            </a:r>
            <a:r>
              <a:rPr lang="uk-UA" sz="3400" b="1" i="1" dirty="0" smtClean="0">
                <a:solidFill>
                  <a:srgbClr val="001642"/>
                </a:solidFill>
                <a:latin typeface="Bookman Old Style" pitchFamily="18" charset="0"/>
                <a:cs typeface="Arial" pitchFamily="34" charset="0"/>
              </a:rPr>
              <a:t>Бакалавр педагогіки</a:t>
            </a:r>
            <a:endParaRPr lang="uk-UA" sz="3400" b="1" i="1" dirty="0">
              <a:solidFill>
                <a:srgbClr val="001642"/>
              </a:solidFill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2" y="980728"/>
            <a:ext cx="441649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57" y="3356992"/>
            <a:ext cx="3243320" cy="187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89688"/>
            <a:ext cx="3700808" cy="205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387165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build="p"/>
      <p:bldP spid="7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828092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i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Проблема над якою я працюю: </a:t>
            </a:r>
            <a:endParaRPr lang="uk-UA" sz="3200" b="1" i="1" dirty="0">
              <a:solidFill>
                <a:srgbClr val="001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endParaRPr lang="uk-UA" b="1" i="1" dirty="0" smtClean="0">
              <a:solidFill>
                <a:srgbClr val="001642"/>
              </a:solidFill>
              <a:latin typeface="Bookman Old Style" pitchFamily="18" charset="0"/>
              <a:cs typeface="Arial" pitchFamily="34" charset="0"/>
            </a:endParaRPr>
          </a:p>
          <a:p>
            <a:r>
              <a:rPr lang="uk-UA" sz="2000" b="1" i="1" dirty="0" smtClean="0">
                <a:solidFill>
                  <a:srgbClr val="001642"/>
                </a:solidFill>
                <a:latin typeface="Bookman Old Style" pitchFamily="18" charset="0"/>
                <a:cs typeface="Arial" pitchFamily="34" charset="0"/>
              </a:rPr>
              <a:t>Формування </a:t>
            </a:r>
            <a:r>
              <a:rPr lang="uk-UA" sz="2000" b="1" i="1" dirty="0">
                <a:solidFill>
                  <a:srgbClr val="001642"/>
                </a:solidFill>
                <a:latin typeface="Bookman Old Style" pitchFamily="18" charset="0"/>
                <a:cs typeface="Arial" pitchFamily="34" charset="0"/>
              </a:rPr>
              <a:t>професійної компетентності учнів через впровадження інноваційних технологій</a:t>
            </a:r>
          </a:p>
          <a:p>
            <a:endParaRPr lang="uk-UA" sz="3200" b="1" i="1" dirty="0" smtClean="0">
              <a:solidFill>
                <a:srgbClr val="001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marL="0" indent="0">
              <a:buNone/>
            </a:pPr>
            <a:r>
              <a:rPr lang="uk-UA" sz="3200" b="1" i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Моє </a:t>
            </a:r>
            <a:r>
              <a:rPr lang="uk-UA" sz="3200" b="1" i="1" dirty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педагогічне кредо: </a:t>
            </a:r>
          </a:p>
          <a:p>
            <a:r>
              <a:rPr lang="uk-UA" sz="2000" b="1" i="1" dirty="0">
                <a:solidFill>
                  <a:srgbClr val="001642"/>
                </a:solidFill>
                <a:latin typeface="Bookman Old Style" pitchFamily="18" charset="0"/>
                <a:cs typeface="Arial" pitchFamily="34" charset="0"/>
              </a:rPr>
              <a:t>«Якщо запастися терпінням і виявити старання, то посіяні насіння знання неодмінно дадуть добрі сходи».       Леонардо </a:t>
            </a:r>
            <a:r>
              <a:rPr lang="uk-UA" sz="2000" b="1" i="1" dirty="0" err="1">
                <a:solidFill>
                  <a:srgbClr val="001642"/>
                </a:solidFill>
                <a:latin typeface="Bookman Old Style" pitchFamily="18" charset="0"/>
                <a:cs typeface="Arial" pitchFamily="34" charset="0"/>
              </a:rPr>
              <a:t>да</a:t>
            </a:r>
            <a:r>
              <a:rPr lang="uk-UA" sz="2000" b="1" i="1" dirty="0">
                <a:solidFill>
                  <a:srgbClr val="001642"/>
                </a:solidFill>
                <a:latin typeface="Bookman Old Style" pitchFamily="18" charset="0"/>
                <a:cs typeface="Arial" pitchFamily="34" charset="0"/>
              </a:rPr>
              <a:t> Вінчі</a:t>
            </a:r>
          </a:p>
          <a:p>
            <a:endParaRPr lang="uk-UA" sz="2800" b="1" i="1" dirty="0" smtClean="0">
              <a:solidFill>
                <a:srgbClr val="001642"/>
              </a:solidFill>
              <a:latin typeface="Bookman Old Style" pitchFamily="18" charset="0"/>
              <a:cs typeface="Arial" pitchFamily="34" charset="0"/>
            </a:endParaRPr>
          </a:p>
          <a:p>
            <a:pPr marL="0" indent="0">
              <a:buNone/>
            </a:pPr>
            <a:r>
              <a:rPr lang="uk-UA" sz="3200" b="1" i="1" dirty="0" smtClean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Моє </a:t>
            </a:r>
            <a:r>
              <a:rPr lang="uk-UA" sz="3200" b="1" i="1" dirty="0">
                <a:solidFill>
                  <a:srgbClr val="001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життєве кредо:</a:t>
            </a:r>
          </a:p>
          <a:p>
            <a:r>
              <a:rPr lang="uk-UA" sz="2000" b="1" i="1" dirty="0">
                <a:solidFill>
                  <a:srgbClr val="001642"/>
                </a:solidFill>
                <a:latin typeface="Bookman Old Style" pitchFamily="18" charset="0"/>
                <a:cs typeface="Arial" pitchFamily="34" charset="0"/>
              </a:rPr>
              <a:t>«Мети досягає той, хто її прагне».</a:t>
            </a:r>
          </a:p>
        </p:txBody>
      </p:sp>
    </p:spTree>
    <p:extLst>
      <p:ext uri="{BB962C8B-B14F-4D97-AF65-F5344CB8AC3E}">
        <p14:creationId xmlns:p14="http://schemas.microsoft.com/office/powerpoint/2010/main" val="529006362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-228533" y="3861048"/>
            <a:ext cx="3744416" cy="2809623"/>
          </a:xfrm>
        </p:spPr>
        <p:txBody>
          <a:bodyPr>
            <a:normAutofit lnSpcReduction="10000"/>
          </a:bodyPr>
          <a:lstStyle/>
          <a:p>
            <a:pPr marL="285750" lvl="0" indent="-285750" algn="ctr">
              <a:buClr>
                <a:srgbClr val="0BD0D9"/>
              </a:buClr>
              <a:buFont typeface="Wingdings" pitchFamily="2" charset="2"/>
              <a:buChar char="ü"/>
            </a:pPr>
            <a:r>
              <a:rPr lang="uk-UA" sz="2000" dirty="0" smtClean="0">
                <a:solidFill>
                  <a:srgbClr val="001642"/>
                </a:solidFill>
                <a:latin typeface="Times New Roman" pitchFamily="18" charset="0"/>
                <a:cs typeface="Times New Roman" pitchFamily="18" charset="0"/>
              </a:rPr>
              <a:t>«Вплив народних традицій на формування професійних якостей майбутніх модельєрів-конструкторів»</a:t>
            </a:r>
          </a:p>
          <a:p>
            <a:pPr marL="285750" lvl="0" indent="-285750" algn="ctr">
              <a:buClr>
                <a:srgbClr val="0BD0D9"/>
              </a:buClr>
              <a:buFont typeface="Wingdings" pitchFamily="2" charset="2"/>
              <a:buChar char="ü"/>
            </a:pPr>
            <a:r>
              <a:rPr lang="uk-UA" sz="2000" dirty="0" smtClean="0">
                <a:solidFill>
                  <a:srgbClr val="001642"/>
                </a:solidFill>
                <a:latin typeface="Times New Roman" pitchFamily="18" charset="0"/>
                <a:cs typeface="Times New Roman" pitchFamily="18" charset="0"/>
              </a:rPr>
              <a:t>«Методика проведення уроку узагальнення та систематизації вивченого матеріалу при підготовці кваліфікованих робітників»</a:t>
            </a:r>
            <a:endParaRPr lang="uk-UA" sz="2000" dirty="0">
              <a:solidFill>
                <a:srgbClr val="00164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4678" y="188640"/>
            <a:ext cx="6646789" cy="858530"/>
          </a:xfrm>
        </p:spPr>
        <p:txBody>
          <a:bodyPr anchor="ctr">
            <a:normAutofit/>
          </a:bodyPr>
          <a:lstStyle/>
          <a:p>
            <a:r>
              <a:rPr lang="uk-UA" sz="3200" b="1" i="1" dirty="0" smtClean="0">
                <a:solidFill>
                  <a:schemeClr val="bg1"/>
                </a:solidFill>
                <a:latin typeface="Bookman Old Style" pitchFamily="18" charset="0"/>
              </a:rPr>
              <a:t>Методична діяльність</a:t>
            </a:r>
            <a:endParaRPr lang="uk-UA" sz="3200" b="1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2144200"/>
            <a:ext cx="3106688" cy="936104"/>
          </a:xfrm>
        </p:spPr>
        <p:txBody>
          <a:bodyPr>
            <a:norm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Методичні розробки: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25451" y="1307707"/>
            <a:ext cx="3768045" cy="266259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Впровадження різних форм і методів організації навчально-виховного процесу, які забезпечують максимальну самостійність навчання учня.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1134056" y="3087782"/>
            <a:ext cx="1088099" cy="648072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лево 9"/>
          <p:cNvSpPr/>
          <p:nvPr/>
        </p:nvSpPr>
        <p:spPr>
          <a:xfrm>
            <a:off x="6721086" y="1387542"/>
            <a:ext cx="2157532" cy="1251463"/>
          </a:xfrm>
          <a:prstGeom prst="leftArrow">
            <a:avLst>
              <a:gd name="adj1" fmla="val 46383"/>
              <a:gd name="adj2" fmla="val 6192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Методики навчання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верх 10"/>
          <p:cNvSpPr/>
          <p:nvPr/>
        </p:nvSpPr>
        <p:spPr>
          <a:xfrm rot="16200000">
            <a:off x="7159638" y="2327968"/>
            <a:ext cx="1228361" cy="2209600"/>
          </a:xfrm>
          <a:prstGeom prst="upArrow">
            <a:avLst>
              <a:gd name="adj1" fmla="val 50000"/>
              <a:gd name="adj2" fmla="val 6534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Нестандартні уроки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7945" y="4293097"/>
            <a:ext cx="48245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002060"/>
                </a:solidFill>
              </a:rPr>
              <a:t>Методичні рекомендації: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uk-UA" dirty="0" smtClean="0">
                <a:solidFill>
                  <a:srgbClr val="002060"/>
                </a:solidFill>
              </a:rPr>
              <a:t>Виконання технічних малюнків при написанні дипломних робіт для державної кваліфікаційної атестації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uk-UA" dirty="0" smtClean="0">
                <a:solidFill>
                  <a:srgbClr val="002060"/>
                </a:solidFill>
              </a:rPr>
              <a:t>Перспективно-тематичне планування уроків з предметів професійно-теоретичної підготовки. </a:t>
            </a:r>
            <a:endParaRPr lang="uk-UA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434111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4" grpId="0" build="p"/>
      <p:bldP spid="5" grpId="0" animBg="1"/>
      <p:bldP spid="7" grpId="0" animBg="1"/>
      <p:bldP spid="10" grpId="0" animBg="1"/>
      <p:bldP spid="11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048472" y="-243408"/>
            <a:ext cx="5120640" cy="2304288"/>
          </a:xfrm>
        </p:spPr>
        <p:txBody>
          <a:bodyPr anchor="ctr">
            <a:noAutofit/>
          </a:bodyPr>
          <a:lstStyle/>
          <a:p>
            <a:pPr algn="ctr"/>
            <a:r>
              <a:rPr lang="uk-UA" sz="3200" b="1" i="1" dirty="0" smtClean="0">
                <a:solidFill>
                  <a:schemeClr val="bg1"/>
                </a:solidFill>
                <a:latin typeface="Bookman Old Style" pitchFamily="18" charset="0"/>
              </a:rPr>
              <a:t>Підвищення кваліфікації</a:t>
            </a:r>
            <a:endParaRPr lang="uk-UA" sz="3200" b="1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subTitle" idx="1"/>
          </p:nvPr>
        </p:nvSpPr>
        <p:spPr>
          <a:xfrm>
            <a:off x="3347864" y="2204864"/>
            <a:ext cx="6108171" cy="3639717"/>
          </a:xfrm>
          <a:noFill/>
        </p:spPr>
        <p:txBody>
          <a:bodyPr>
            <a:noAutofit/>
          </a:bodyPr>
          <a:lstStyle/>
          <a:p>
            <a:pPr algn="ctr"/>
            <a:r>
              <a:rPr lang="uk-UA" b="1" i="1" dirty="0">
                <a:solidFill>
                  <a:srgbClr val="002060"/>
                </a:solidFill>
                <a:latin typeface="Bookman Old Style" pitchFamily="18" charset="0"/>
              </a:rPr>
              <a:t>Робота на тему:</a:t>
            </a:r>
          </a:p>
          <a:p>
            <a:pPr algn="ctr"/>
            <a:r>
              <a:rPr lang="uk-UA" sz="2400" b="1" i="1" dirty="0" smtClean="0">
                <a:solidFill>
                  <a:srgbClr val="002060"/>
                </a:solidFill>
                <a:latin typeface="Bookman Old Style" pitchFamily="18" charset="0"/>
              </a:rPr>
              <a:t>«</a:t>
            </a:r>
            <a:r>
              <a:rPr lang="ru-RU" sz="2400" b="1" i="1" dirty="0" err="1" smtClean="0">
                <a:solidFill>
                  <a:srgbClr val="002060"/>
                </a:solidFill>
                <a:latin typeface="Bookman Old Style" pitchFamily="18" charset="0"/>
              </a:rPr>
              <a:t>Формування</a:t>
            </a:r>
            <a:r>
              <a:rPr lang="ru-RU" sz="2400" b="1" i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uk-UA" sz="2400" b="1" i="1" dirty="0" smtClean="0">
                <a:solidFill>
                  <a:srgbClr val="002060"/>
                </a:solidFill>
                <a:latin typeface="Bookman Old Style" pitchFamily="18" charset="0"/>
              </a:rPr>
              <a:t>технічних і технологічних понять учнів на уроках спецдисциплін»</a:t>
            </a:r>
            <a:endParaRPr lang="uk-UA" sz="2400" b="1" i="1" dirty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r>
              <a:rPr lang="en-US" sz="2400" i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</a:p>
          <a:p>
            <a:pPr algn="ctr"/>
            <a:endParaRPr lang="en-US" i="1" dirty="0">
              <a:solidFill>
                <a:srgbClr val="C70924"/>
              </a:solidFill>
            </a:endParaRPr>
          </a:p>
          <a:p>
            <a:pPr algn="ctr"/>
            <a:endParaRPr lang="en-US" i="1" dirty="0">
              <a:solidFill>
                <a:srgbClr val="C70924"/>
              </a:solidFill>
            </a:endParaRPr>
          </a:p>
          <a:p>
            <a:pPr algn="ctr"/>
            <a:r>
              <a:rPr lang="uk-UA" b="1" i="1" dirty="0" smtClean="0">
                <a:solidFill>
                  <a:srgbClr val="002060"/>
                </a:solidFill>
                <a:latin typeface="Bookman Old Style" pitchFamily="18" charset="0"/>
              </a:rPr>
              <a:t>Участь у ЗНО</a:t>
            </a:r>
            <a:endParaRPr lang="uk-UA" sz="2400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4109416" cy="237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dmin\Desktop\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03">
            <a:off x="466613" y="417406"/>
            <a:ext cx="3655860" cy="274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243957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C:\Users\Admin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567436" cy="324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40968"/>
            <a:ext cx="4795578" cy="33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871642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5643079" cy="883387"/>
          </a:xfrm>
        </p:spPr>
        <p:txBody>
          <a:bodyPr anchor="ctr">
            <a:norm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uk-UA" sz="4000" b="1" i="1" dirty="0" smtClean="0">
                <a:solidFill>
                  <a:schemeClr val="bg1"/>
                </a:solidFill>
                <a:latin typeface="Bookman Old Style" pitchFamily="18" charset="0"/>
              </a:rPr>
              <a:t>Досягнення</a:t>
            </a:r>
            <a:endParaRPr lang="uk-UA" sz="4000" b="1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00" y="3212977"/>
            <a:ext cx="3199199" cy="328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5" y="1196752"/>
            <a:ext cx="2923455" cy="317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742" y="2037348"/>
            <a:ext cx="3219388" cy="36724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897435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13610"/>
            <a:ext cx="2870733" cy="3043382"/>
          </a:xfrm>
          <a:prstGeom prst="rect">
            <a:avLst/>
          </a:prstGeom>
        </p:spPr>
      </p:pic>
      <p:pic>
        <p:nvPicPr>
          <p:cNvPr id="3075" name="Picture 3" descr="C:\Users\Admin\Desktop\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36912"/>
            <a:ext cx="3077072" cy="410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95616"/>
            <a:ext cx="32943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015999"/>
      </p:ext>
    </p:extLst>
  </p:cSld>
  <p:clrMapOvr>
    <a:masterClrMapping/>
  </p:clrMapOvr>
  <p:transition spd="slow" advClick="0" advTm="53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|1.3|2.1|0.7|2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1.7|1.4|2|1.1|1.1|1.8|1.5|1.1|1.2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1|0.7|0.7|1.5|1.3|0.7|1.8|0.9|1.1|2.3|2.1|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8.2|1.1|0.6|1.1|1.1|1.1|1|1.1|1.4|1.7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|2.9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|2.4|4.7|2.7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|1.1|2|2.7|3.6|1.7|0.8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0.9|3.2|1|3.3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1130</TotalTime>
  <Words>334</Words>
  <Application>Microsoft Office PowerPoint</Application>
  <PresentationFormat>Экран (4:3)</PresentationFormat>
  <Paragraphs>74</Paragraphs>
  <Slides>28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Волна</vt:lpstr>
      <vt:lpstr>П О Р Т Ф О Л І О</vt:lpstr>
      <vt:lpstr>Візитна картка Горячко Оксана Миронівна</vt:lpstr>
      <vt:lpstr>Освіта</vt:lpstr>
      <vt:lpstr>Презентация PowerPoint</vt:lpstr>
      <vt:lpstr>Методична діяльність</vt:lpstr>
      <vt:lpstr>Підвищення кваліфікації</vt:lpstr>
      <vt:lpstr>Презентация PowerPoint</vt:lpstr>
      <vt:lpstr> Досягнення</vt:lpstr>
      <vt:lpstr>Презентация PowerPoint</vt:lpstr>
      <vt:lpstr>Методична робота </vt:lpstr>
      <vt:lpstr>Презентация PowerPoint</vt:lpstr>
      <vt:lpstr>Виступи на педагогічних радах: </vt:lpstr>
      <vt:lpstr>Підготовка учнів до конкурсів: 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Участь у роботі художньої ради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Дні відкритих дверей </vt:lpstr>
      <vt:lpstr>Презентация PowerPoint</vt:lpstr>
      <vt:lpstr>Виховні заходи</vt:lpstr>
      <vt:lpstr>Профорієнтація</vt:lpstr>
      <vt:lpstr>Дякую за увагу!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 О Р Т Ф О Л І О</dc:title>
  <dc:creator>bodnarVF</dc:creator>
  <cp:lastModifiedBy>Admin</cp:lastModifiedBy>
  <cp:revision>122</cp:revision>
  <dcterms:created xsi:type="dcterms:W3CDTF">2012-04-10T18:42:49Z</dcterms:created>
  <dcterms:modified xsi:type="dcterms:W3CDTF">2023-03-20T20:28:34Z</dcterms:modified>
</cp:coreProperties>
</file>